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80" r:id="rId16"/>
    <p:sldId id="282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5" r:id="rId27"/>
    <p:sldId id="28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27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04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34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41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4572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378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466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72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04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82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36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85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09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35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28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5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F76AA-DBFB-47EB-BFC9-0D9FB413C045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5FB666E4-A4DE-4EC9-AA5E-D103AA8275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4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34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5.png"/><Relationship Id="rId4" Type="http://schemas.openxmlformats.org/officeDocument/2006/relationships/image" Target="../media/image75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1891" y="2404534"/>
            <a:ext cx="9119062" cy="1646302"/>
          </a:xfrm>
        </p:spPr>
        <p:txBody>
          <a:bodyPr/>
          <a:lstStyle/>
          <a:p>
            <a:r>
              <a:rPr lang="en-US" altLang="zh-TW" dirty="0" smtClean="0"/>
              <a:t>Learning to recover orientations </a:t>
            </a:r>
            <a:br>
              <a:rPr lang="en-US" altLang="zh-TW" dirty="0" smtClean="0"/>
            </a:br>
            <a:r>
              <a:rPr lang="en-US" altLang="zh-TW" dirty="0" smtClean="0"/>
              <a:t>from projections </a:t>
            </a:r>
            <a:br>
              <a:rPr lang="en-US" altLang="zh-TW" dirty="0" smtClean="0"/>
            </a:br>
            <a:r>
              <a:rPr lang="en-US" altLang="zh-TW" dirty="0" smtClean="0"/>
              <a:t>in Single-Particle 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林思涵</a:t>
            </a:r>
          </a:p>
        </p:txBody>
      </p:sp>
    </p:spTree>
    <p:extLst>
      <p:ext uri="{BB962C8B-B14F-4D97-AF65-F5344CB8AC3E}">
        <p14:creationId xmlns:p14="http://schemas.microsoft.com/office/powerpoint/2010/main" val="23881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之間的關係</m:t>
                    </m:r>
                  </m:oMath>
                </a14:m>
                <a:r>
                  <a:rPr lang="en-US" altLang="zh-TW" dirty="0"/>
                  <a:t>?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傳統想法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：</a:t>
                </a:r>
                <a:r>
                  <a:rPr lang="en-US" altLang="zh-TW" dirty="0" smtClean="0"/>
                  <a:t>Euclidean distance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704" y="0"/>
            <a:ext cx="2552596" cy="24729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817" y="4471551"/>
            <a:ext cx="230566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439" y="4471551"/>
            <a:ext cx="2288842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147" y="3002785"/>
            <a:ext cx="3273821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橢圓形圖說文字 8"/>
              <p:cNvSpPr/>
              <p:nvPr/>
            </p:nvSpPr>
            <p:spPr>
              <a:xfrm>
                <a:off x="7745506" y="3082531"/>
                <a:ext cx="2671482" cy="1018444"/>
              </a:xfrm>
              <a:prstGeom prst="wedgeEllipseCallout">
                <a:avLst>
                  <a:gd name="adj1" fmla="val -38618"/>
                  <a:gd name="adj2" fmla="val 100370"/>
                </a:avLst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400" dirty="0">
                    <a:solidFill>
                      <a:schemeClr val="tx1"/>
                    </a:solidFill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 smtClean="0">
                    <a:solidFill>
                      <a:srgbClr val="FF0000"/>
                    </a:solidFill>
                  </a:rPr>
                  <a:t>不夠相似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橢圓形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06" y="3082531"/>
                <a:ext cx="2671482" cy="1018444"/>
              </a:xfrm>
              <a:prstGeom prst="wedgeEllipseCallout">
                <a:avLst>
                  <a:gd name="adj1" fmla="val -38618"/>
                  <a:gd name="adj2" fmla="val 100370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102658" y="3731643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noise, no shift, no PSF!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831992" y="3343835"/>
            <a:ext cx="0" cy="37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304800"/>
                <a:ext cx="8596668" cy="6248399"/>
              </a:xfrm>
            </p:spPr>
            <p:txBody>
              <a:bodyPr/>
              <a:lstStyle/>
              <a:p>
                <a:r>
                  <a:rPr lang="zh-TW" altLang="en-US" dirty="0" smtClean="0"/>
                  <a:t>如果存在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表現與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相似</a:t>
                </a:r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則可以利用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，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𝕊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304800"/>
                <a:ext cx="8596668" cy="6248399"/>
              </a:xfrm>
              <a:blipFill>
                <a:blip r:embed="rId2"/>
                <a:stretch>
                  <a:fillRect l="-142" t="-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15" y="2393203"/>
            <a:ext cx="1829945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30" y="896079"/>
            <a:ext cx="3273821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09" y="2393203"/>
            <a:ext cx="1773284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5481884" y="5870211"/>
                <a:ext cx="3029484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884" y="5870211"/>
                <a:ext cx="3029484" cy="411395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2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4" y="895629"/>
            <a:ext cx="9624000" cy="5400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451412" y="895629"/>
            <a:ext cx="2088776" cy="458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758826" y="4087016"/>
                <a:ext cx="614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26" y="4087016"/>
                <a:ext cx="61420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99" y="1899677"/>
            <a:ext cx="5400000" cy="30299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3462"/>
          <a:stretch/>
        </p:blipFill>
        <p:spPr>
          <a:xfrm>
            <a:off x="1541929" y="668918"/>
            <a:ext cx="1451042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9573"/>
          <a:stretch/>
        </p:blipFill>
        <p:spPr>
          <a:xfrm>
            <a:off x="320380" y="2579036"/>
            <a:ext cx="1650889" cy="1440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0558" y="1676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Simulation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97358" y="4339857"/>
                <a:ext cx="2540183" cy="661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 smtClean="0"/>
                  <a:t>5000 projections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0" smtClean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=5000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58" y="4339857"/>
                <a:ext cx="2540183" cy="661463"/>
              </a:xfrm>
              <a:prstGeom prst="rect">
                <a:avLst/>
              </a:prstGeom>
              <a:blipFill>
                <a:blip r:embed="rId5"/>
                <a:stretch>
                  <a:fillRect t="-5556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r="50357"/>
          <a:stretch/>
        </p:blipFill>
        <p:spPr>
          <a:xfrm>
            <a:off x="2492209" y="2579036"/>
            <a:ext cx="1503606" cy="1440000"/>
          </a:xfrm>
          <a:prstGeom prst="rect">
            <a:avLst/>
          </a:prstGeom>
        </p:spPr>
      </p:pic>
      <p:cxnSp>
        <p:nvCxnSpPr>
          <p:cNvPr id="10" name="直線單箭頭接點 9"/>
          <p:cNvCxnSpPr>
            <a:stCxn id="6" idx="2"/>
          </p:cNvCxnSpPr>
          <p:nvPr/>
        </p:nvCxnSpPr>
        <p:spPr>
          <a:xfrm flipH="1">
            <a:off x="2267449" y="2108918"/>
            <a:ext cx="1" cy="37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3" idx="0"/>
          </p:cNvCxnSpPr>
          <p:nvPr/>
        </p:nvCxnSpPr>
        <p:spPr>
          <a:xfrm>
            <a:off x="2267449" y="3992294"/>
            <a:ext cx="1" cy="34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3" idx="2"/>
          </p:cNvCxnSpPr>
          <p:nvPr/>
        </p:nvCxnSpPr>
        <p:spPr>
          <a:xfrm flipH="1">
            <a:off x="809440" y="5001320"/>
            <a:ext cx="1458010" cy="5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3" idx="2"/>
          </p:cNvCxnSpPr>
          <p:nvPr/>
        </p:nvCxnSpPr>
        <p:spPr>
          <a:xfrm flipH="1">
            <a:off x="2267449" y="5001320"/>
            <a:ext cx="1" cy="52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3" idx="2"/>
          </p:cNvCxnSpPr>
          <p:nvPr/>
        </p:nvCxnSpPr>
        <p:spPr>
          <a:xfrm>
            <a:off x="2267450" y="5001320"/>
            <a:ext cx="1560479" cy="5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0380" y="5616531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</a:t>
            </a:r>
          </a:p>
          <a:p>
            <a:pPr algn="ctr"/>
            <a:r>
              <a:rPr lang="en-US" altLang="zh-TW" dirty="0" smtClean="0"/>
              <a:t>50%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700595" y="5616531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Validation</a:t>
            </a:r>
          </a:p>
          <a:p>
            <a:pPr algn="ctr"/>
            <a:r>
              <a:rPr lang="en-US" altLang="zh-TW" dirty="0" smtClean="0"/>
              <a:t>17%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523999" y="5616531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Test</a:t>
            </a:r>
          </a:p>
          <a:p>
            <a:pPr algn="ctr"/>
            <a:r>
              <a:rPr lang="en-US" altLang="zh-TW" dirty="0" smtClean="0"/>
              <a:t>33%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5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99" y="1899677"/>
            <a:ext cx="5400000" cy="30299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3462"/>
          <a:stretch/>
        </p:blipFill>
        <p:spPr>
          <a:xfrm>
            <a:off x="1541929" y="668918"/>
            <a:ext cx="1451042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9573"/>
          <a:stretch/>
        </p:blipFill>
        <p:spPr>
          <a:xfrm>
            <a:off x="320380" y="2579036"/>
            <a:ext cx="1650889" cy="1440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0558" y="1676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Simulation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97358" y="4339857"/>
                <a:ext cx="2540183" cy="661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 smtClean="0"/>
                  <a:t>5000 projections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0" smtClean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=5000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58" y="4339857"/>
                <a:ext cx="2540183" cy="661463"/>
              </a:xfrm>
              <a:prstGeom prst="rect">
                <a:avLst/>
              </a:prstGeom>
              <a:blipFill>
                <a:blip r:embed="rId5"/>
                <a:stretch>
                  <a:fillRect t="-5556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r="50357"/>
          <a:stretch/>
        </p:blipFill>
        <p:spPr>
          <a:xfrm>
            <a:off x="2492209" y="2579036"/>
            <a:ext cx="1503606" cy="1440000"/>
          </a:xfrm>
          <a:prstGeom prst="rect">
            <a:avLst/>
          </a:prstGeom>
        </p:spPr>
      </p:pic>
      <p:cxnSp>
        <p:nvCxnSpPr>
          <p:cNvPr id="10" name="直線單箭頭接點 9"/>
          <p:cNvCxnSpPr>
            <a:stCxn id="6" idx="2"/>
          </p:cNvCxnSpPr>
          <p:nvPr/>
        </p:nvCxnSpPr>
        <p:spPr>
          <a:xfrm flipH="1">
            <a:off x="2267449" y="2108918"/>
            <a:ext cx="1" cy="37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3" idx="0"/>
          </p:cNvCxnSpPr>
          <p:nvPr/>
        </p:nvCxnSpPr>
        <p:spPr>
          <a:xfrm>
            <a:off x="2267449" y="3992294"/>
            <a:ext cx="1" cy="34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3" idx="2"/>
          </p:cNvCxnSpPr>
          <p:nvPr/>
        </p:nvCxnSpPr>
        <p:spPr>
          <a:xfrm flipH="1">
            <a:off x="809440" y="5001320"/>
            <a:ext cx="1458010" cy="5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3" idx="2"/>
          </p:cNvCxnSpPr>
          <p:nvPr/>
        </p:nvCxnSpPr>
        <p:spPr>
          <a:xfrm flipH="1">
            <a:off x="2267449" y="5001320"/>
            <a:ext cx="1" cy="52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3" idx="2"/>
          </p:cNvCxnSpPr>
          <p:nvPr/>
        </p:nvCxnSpPr>
        <p:spPr>
          <a:xfrm>
            <a:off x="2267450" y="5001320"/>
            <a:ext cx="1560479" cy="5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0380" y="5616531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700595" y="5616531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23999" y="5616531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33%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4241226" y="2296071"/>
                <a:ext cx="93140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rgbClr val="FF0000"/>
                    </a:solidFill>
                  </a:rPr>
                  <a:t>Test</a:t>
                </a:r>
              </a:p>
              <a:p>
                <a:pPr algn="ctr"/>
                <a:r>
                  <a:rPr lang="en-US" altLang="zh-TW" dirty="0" smtClean="0">
                    <a:solidFill>
                      <a:srgbClr val="FF0000"/>
                    </a:solidFill>
                  </a:rPr>
                  <a:t>33%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26" y="2296071"/>
                <a:ext cx="931409" cy="923330"/>
              </a:xfrm>
              <a:prstGeom prst="rect">
                <a:avLst/>
              </a:prstGeom>
              <a:blipFill>
                <a:blip r:embed="rId7"/>
                <a:stretch>
                  <a:fillRect t="-3974" b="-3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/>
          <p:nvPr/>
        </p:nvCxnSpPr>
        <p:spPr>
          <a:xfrm>
            <a:off x="4992499" y="2579036"/>
            <a:ext cx="180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685321" y="444800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14217" y="444473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94209" y="58329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7751464" y="1091131"/>
            <a:ext cx="0" cy="30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7505050" y="1429445"/>
                <a:ext cx="492827" cy="412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050" y="1429445"/>
                <a:ext cx="492827" cy="412036"/>
              </a:xfrm>
              <a:prstGeom prst="rect">
                <a:avLst/>
              </a:prstGeom>
              <a:blipFill>
                <a:blip r:embed="rId8"/>
                <a:stretch>
                  <a:fillRect t="-5882" r="-12346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橢圓形圖說文字 26"/>
              <p:cNvSpPr/>
              <p:nvPr/>
            </p:nvSpPr>
            <p:spPr>
              <a:xfrm>
                <a:off x="9690847" y="896223"/>
                <a:ext cx="2501153" cy="1003454"/>
              </a:xfrm>
              <a:prstGeom prst="wedgeEllipseCallout">
                <a:avLst>
                  <a:gd name="adj1" fmla="val -25696"/>
                  <a:gd name="adj2" fmla="val 7232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solidFill>
                      <a:schemeClr val="tx1"/>
                    </a:solidFill>
                  </a:rPr>
                  <a:t>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應用在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Test</a:t>
                </a:r>
              </a:p>
              <a:p>
                <a:pPr algn="ctr"/>
                <a:r>
                  <a:rPr lang="zh-TW" altLang="en-US" dirty="0" smtClean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上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橢圓形圖說文字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847" y="896223"/>
                <a:ext cx="2501153" cy="1003454"/>
              </a:xfrm>
              <a:prstGeom prst="wedgeEllipseCallout">
                <a:avLst>
                  <a:gd name="adj1" fmla="val -25696"/>
                  <a:gd name="adj2" fmla="val 7232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橢圓形圖說文字 27"/>
              <p:cNvSpPr/>
              <p:nvPr/>
            </p:nvSpPr>
            <p:spPr>
              <a:xfrm>
                <a:off x="7063811" y="5191982"/>
                <a:ext cx="2509014" cy="1001000"/>
              </a:xfrm>
              <a:prstGeom prst="wedgeEllipseCallout">
                <a:avLst>
                  <a:gd name="adj1" fmla="val 41124"/>
                  <a:gd name="adj2" fmla="val -78598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solidFill>
                      <a:schemeClr val="tx1"/>
                    </a:solidFill>
                  </a:rPr>
                  <a:t>得到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Test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橢圓形圖說文字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11" y="5191982"/>
                <a:ext cx="2509014" cy="1001000"/>
              </a:xfrm>
              <a:prstGeom prst="wedgeEllipseCallout">
                <a:avLst>
                  <a:gd name="adj1" fmla="val 41124"/>
                  <a:gd name="adj2" fmla="val -78598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6192308" y="3531204"/>
                <a:ext cx="614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08" y="3531204"/>
                <a:ext cx="614207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2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</a:t>
            </a:r>
            <a:br>
              <a:rPr lang="en-US" altLang="zh-TW" dirty="0" smtClean="0"/>
            </a:b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03667"/>
                <a:ext cx="8596668" cy="38807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𝐎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1" i="0" smtClean="0"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Unfortunately, we cannot directly take the difference between the recovered orientations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and the true orientations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03667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49" y="3052242"/>
            <a:ext cx="4922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</a:t>
            </a:r>
            <a:br>
              <a:rPr lang="en-US" altLang="zh-TW" dirty="0" smtClean="0"/>
            </a:b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03667"/>
                <a:ext cx="8596668" cy="38807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𝐎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1" i="0" smtClean="0"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Unfortunately, we cannot directly take the difference between the recovered orientations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and the true orientations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03667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49" y="3052242"/>
            <a:ext cx="4922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標題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不用</a:t>
                </a:r>
                <a:r>
                  <a:rPr lang="en-US" altLang="zh-TW" dirty="0"/>
                  <a:t>Euclidean distance 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zh-TW" altLang="en-US" dirty="0"/>
                  <a:t>還可以怎麼得到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?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82" b="-1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2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SiameseNN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1122165"/>
            <a:ext cx="1122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Chopra, </a:t>
            </a:r>
            <a:r>
              <a:rPr lang="en-US" altLang="zh-TW" dirty="0" err="1"/>
              <a:t>Sumit</a:t>
            </a:r>
            <a:r>
              <a:rPr lang="en-US" altLang="zh-TW" dirty="0"/>
              <a:t>, </a:t>
            </a:r>
            <a:r>
              <a:rPr lang="en-US" altLang="zh-TW" dirty="0" err="1"/>
              <a:t>Raia</a:t>
            </a:r>
            <a:r>
              <a:rPr lang="en-US" altLang="zh-TW" dirty="0"/>
              <a:t> Hadsell, and Yann </a:t>
            </a:r>
            <a:r>
              <a:rPr lang="en-US" altLang="zh-TW" dirty="0" err="1"/>
              <a:t>LeCun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"</a:t>
            </a:r>
            <a:r>
              <a:rPr lang="en-US" altLang="zh-TW" dirty="0"/>
              <a:t>Learning a similarity metric discriminatively, with application to face verification." </a:t>
            </a:r>
            <a:endParaRPr lang="en-US" altLang="zh-TW" dirty="0" smtClean="0"/>
          </a:p>
          <a:p>
            <a:r>
              <a:rPr lang="en-US" altLang="zh-TW" i="1" dirty="0" smtClean="0"/>
              <a:t>2005 </a:t>
            </a:r>
            <a:r>
              <a:rPr lang="en-US" altLang="zh-TW" i="1" dirty="0"/>
              <a:t>IEEE Computer Society Conference on Computer Vision and Pattern Recognition (CVPR'05)</a:t>
            </a:r>
            <a:r>
              <a:rPr lang="en-US" altLang="zh-TW" dirty="0"/>
              <a:t>. Vol. 1. IEEE, 2005.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898790" y="3880193"/>
                <a:ext cx="1237390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790" y="3880193"/>
                <a:ext cx="1237390" cy="412934"/>
              </a:xfrm>
              <a:prstGeom prst="rect">
                <a:avLst/>
              </a:prstGeom>
              <a:blipFill>
                <a:blip r:embed="rId2"/>
                <a:stretch>
                  <a:fillRect t="-5970" b="-7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47" y="2375053"/>
            <a:ext cx="8249843" cy="432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244830" y="2155153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537882" y="3546588"/>
                <a:ext cx="98443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B050"/>
                    </a:solidFill>
                  </a:rPr>
                  <a:t>Training</a:t>
                </a:r>
              </a:p>
              <a:p>
                <a:pPr algn="ctr"/>
                <a:r>
                  <a:rPr lang="en-US" altLang="zh-TW" dirty="0" smtClean="0">
                    <a:solidFill>
                      <a:srgbClr val="00B050"/>
                    </a:solidFill>
                  </a:rPr>
                  <a:t>50%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3546588"/>
                <a:ext cx="984437" cy="923330"/>
              </a:xfrm>
              <a:prstGeom prst="rect">
                <a:avLst/>
              </a:prstGeom>
              <a:blipFill>
                <a:blip r:embed="rId4"/>
                <a:stretch>
                  <a:fillRect l="-4938" t="-3974" r="-4321" b="-3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241" y="0"/>
            <a:ext cx="42877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SiameseNN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輸入：</a:t>
                </a:r>
                <a:endParaRPr lang="en-US" altLang="zh-TW" dirty="0" smtClean="0"/>
              </a:p>
              <a:p>
                <a:r>
                  <a:rPr lang="zh-TW" altLang="en-US" dirty="0" smtClean="0"/>
                  <a:t>目的</a:t>
                </a:r>
                <a:r>
                  <a:rPr lang="zh-TW" altLang="en-US" dirty="0"/>
                  <a:t>：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r>
                  <a:rPr lang="zh-TW" altLang="en-US" dirty="0"/>
                  <a:t>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轉換成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indent="-285750"/>
                <a:endParaRPr lang="en-US" altLang="zh-TW" dirty="0"/>
              </a:p>
              <a:p>
                <a:pPr indent="-285750"/>
                <a:r>
                  <a:rPr lang="zh-TW" altLang="en-US" dirty="0" smtClean="0"/>
                  <a:t>利用</a:t>
                </a:r>
                <a:r>
                  <a:rPr lang="en-US" altLang="zh-TW" dirty="0" err="1" smtClean="0"/>
                  <a:t>SiameseNN</a:t>
                </a:r>
                <a:r>
                  <a:rPr lang="zh-TW" altLang="en-US" dirty="0" smtClean="0"/>
                  <a:t>，去學習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，使得</a:t>
                </a:r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𝐷𝐸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499" y="360589"/>
            <a:ext cx="5359701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640541" y="1583830"/>
                <a:ext cx="98443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B050"/>
                    </a:solidFill>
                  </a:rPr>
                  <a:t>Training</a:t>
                </a:r>
              </a:p>
              <a:p>
                <a:pPr algn="ctr"/>
                <a:r>
                  <a:rPr lang="en-US" altLang="zh-TW" dirty="0" smtClean="0">
                    <a:solidFill>
                      <a:srgbClr val="00B050"/>
                    </a:solidFill>
                  </a:rPr>
                  <a:t>50%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541" y="1583830"/>
                <a:ext cx="984437" cy="923330"/>
              </a:xfrm>
              <a:prstGeom prst="rect">
                <a:avLst/>
              </a:prstGeom>
              <a:blipFill>
                <a:blip r:embed="rId5"/>
                <a:stretch>
                  <a:fillRect l="-4938" t="-3974" r="-4321" b="-3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86772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SiameseNN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輸入：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目的</a:t>
                </a:r>
                <a:r>
                  <a:rPr lang="zh-TW" altLang="en-US" dirty="0"/>
                  <a:t>：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r>
                  <a:rPr lang="zh-TW" altLang="en-US" dirty="0"/>
                  <a:t>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轉換成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indent="-285750"/>
                <a:endParaRPr lang="en-US" altLang="zh-TW" dirty="0"/>
              </a:p>
              <a:p>
                <a:pPr indent="-285750"/>
                <a:r>
                  <a:rPr lang="zh-TW" altLang="en-US" dirty="0" smtClean="0"/>
                  <a:t>利用</a:t>
                </a:r>
                <a:r>
                  <a:rPr lang="en-US" altLang="zh-TW" dirty="0" err="1" smtClean="0"/>
                  <a:t>SiameseNN</a:t>
                </a:r>
                <a:r>
                  <a:rPr lang="zh-TW" altLang="en-US" dirty="0" smtClean="0"/>
                  <a:t>，去學習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，使得</a:t>
                </a:r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𝐷𝐸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橢圓形圖說文字 4"/>
              <p:cNvSpPr/>
              <p:nvPr/>
            </p:nvSpPr>
            <p:spPr>
              <a:xfrm>
                <a:off x="5127811" y="1104201"/>
                <a:ext cx="6113929" cy="1882588"/>
              </a:xfrm>
              <a:prstGeom prst="wedgeEllipseCallout">
                <a:avLst>
                  <a:gd name="adj1" fmla="val -38480"/>
                  <a:gd name="adj2" fmla="val 56786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有兩種選擇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　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Euclidean</a:t>
                </a:r>
              </a:p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　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Cosine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橢圓形圖說文字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811" y="1104201"/>
                <a:ext cx="6113929" cy="1882588"/>
              </a:xfrm>
              <a:prstGeom prst="wedgeEllipseCallout">
                <a:avLst>
                  <a:gd name="adj1" fmla="val -38480"/>
                  <a:gd name="adj2" fmla="val 56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0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SiameseNN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輸入：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目的</a:t>
                </a:r>
                <a:r>
                  <a:rPr lang="zh-TW" altLang="en-US" dirty="0"/>
                  <a:t>：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</a:t>
                </a:r>
                <a:r>
                  <a:rPr lang="zh-TW" altLang="en-US" dirty="0"/>
                  <a:t>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轉換成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indent="-285750"/>
                <a:endParaRPr lang="en-US" altLang="zh-TW" dirty="0"/>
              </a:p>
              <a:p>
                <a:pPr indent="-285750"/>
                <a:r>
                  <a:rPr lang="zh-TW" altLang="en-US" dirty="0" smtClean="0"/>
                  <a:t>利用</a:t>
                </a:r>
                <a:r>
                  <a:rPr lang="en-US" altLang="zh-TW" dirty="0" err="1" smtClean="0"/>
                  <a:t>SiameseNN</a:t>
                </a:r>
                <a:r>
                  <a:rPr lang="zh-TW" altLang="en-US" dirty="0" smtClean="0"/>
                  <a:t>，去學習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，使得</a:t>
                </a:r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𝐷𝐸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57150" indent="0">
                  <a:buNone/>
                </a:pPr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248" y="5643432"/>
                <a:ext cx="4734373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橢圓形圖說文字 5"/>
              <p:cNvSpPr/>
              <p:nvPr/>
            </p:nvSpPr>
            <p:spPr>
              <a:xfrm>
                <a:off x="5127811" y="1104201"/>
                <a:ext cx="6113929" cy="1882588"/>
              </a:xfrm>
              <a:prstGeom prst="wedgeEllipseCallout">
                <a:avLst>
                  <a:gd name="adj1" fmla="val -38480"/>
                  <a:gd name="adj2" fmla="val 56786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有兩種選擇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　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TW" b="1" dirty="0" smtClean="0">
                    <a:solidFill>
                      <a:schemeClr val="tx1"/>
                    </a:solidFill>
                  </a:rPr>
                  <a:t>Euclidean</a:t>
                </a:r>
              </a:p>
              <a:p>
                <a:r>
                  <a:rPr lang="zh-TW" altLang="en-US" dirty="0" smtClean="0">
                    <a:solidFill>
                      <a:schemeClr val="tx1"/>
                    </a:solidFill>
                  </a:rPr>
                  <a:t>　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TW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TW" b="1" dirty="0" smtClean="0">
                    <a:solidFill>
                      <a:schemeClr val="tx1"/>
                    </a:solidFill>
                  </a:rPr>
                  <a:t>Cosine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橢圓形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811" y="1104201"/>
                <a:ext cx="6113929" cy="1882588"/>
              </a:xfrm>
              <a:prstGeom prst="wedgeEllipseCallout">
                <a:avLst>
                  <a:gd name="adj1" fmla="val -38480"/>
                  <a:gd name="adj2" fmla="val 56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7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SiameseNN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85365"/>
            <a:ext cx="12177996" cy="41685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9573"/>
          <a:stretch/>
        </p:blipFill>
        <p:spPr>
          <a:xfrm>
            <a:off x="2947038" y="85907"/>
            <a:ext cx="1650889" cy="144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31343" y="484735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13436" y="484735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40231" y="62323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586753" y="3881718"/>
            <a:ext cx="788894" cy="2689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161059" y="3845860"/>
            <a:ext cx="475130" cy="349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86" y="26896"/>
            <a:ext cx="4320000" cy="14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82" y="1058481"/>
            <a:ext cx="3273821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標題 1"/>
              <p:cNvSpPr txBox="1">
                <a:spLocks/>
              </p:cNvSpPr>
              <p:nvPr/>
            </p:nvSpPr>
            <p:spPr>
              <a:xfrm>
                <a:off x="3229342" y="2584175"/>
                <a:ext cx="6604615" cy="142255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7500" lnSpcReduction="2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kern="1200" cap="none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altLang="zh-TW" dirty="0" smtClean="0"/>
                  <a:t>Cryo</a:t>
                </a:r>
                <a:r>
                  <a:rPr lang="en-US" altLang="zh-TW" dirty="0"/>
                  <a:t>-EM </a:t>
                </a:r>
                <a:r>
                  <a:rPr lang="en-US" altLang="zh-TW" dirty="0" smtClean="0"/>
                  <a:t>Model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zh-TW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TW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zh-TW" altLang="en-US" b="1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zh-TW" altLang="en-US" b="1" dirty="0"/>
                  <a:t/>
                </a:r>
                <a:br>
                  <a:rPr lang="zh-TW" altLang="en-US" b="1" dirty="0"/>
                </a:br>
                <a:endParaRPr lang="zh-TW" altLang="en-US" dirty="0"/>
              </a:p>
            </p:txBody>
          </p:sp>
        </mc:Choice>
        <mc:Fallback>
          <p:sp>
            <p:nvSpPr>
              <p:cNvPr id="7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42" y="2584175"/>
                <a:ext cx="6604615" cy="1422559"/>
              </a:xfrm>
              <a:prstGeom prst="rect">
                <a:avLst/>
              </a:prstGeom>
              <a:blipFill>
                <a:blip r:embed="rId3"/>
                <a:stretch>
                  <a:fillRect l="-2308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58" y="895629"/>
            <a:ext cx="9624000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700120" y="4087016"/>
                <a:ext cx="710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20" y="4087016"/>
                <a:ext cx="710387" cy="369332"/>
              </a:xfrm>
              <a:prstGeom prst="rect">
                <a:avLst/>
              </a:prstGeom>
              <a:blipFill>
                <a:blip r:embed="rId3"/>
                <a:stretch>
                  <a:fillRect l="-7692" t="-8197" r="-598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321861" y="2410616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DE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</a:rPr>
                  <a:t>)</a:t>
                </a:r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61" y="2410616"/>
                <a:ext cx="702372" cy="369332"/>
              </a:xfrm>
              <a:prstGeom prst="rect">
                <a:avLst/>
              </a:prstGeom>
              <a:blipFill>
                <a:blip r:embed="rId4"/>
                <a:stretch>
                  <a:fillRect l="-6957" t="-8197" r="-782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762899" y="1764285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33%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1625" y="333276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03718" y="333276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30513" y="4717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36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9573"/>
          <a:stretch/>
        </p:blipFill>
        <p:spPr>
          <a:xfrm>
            <a:off x="183437" y="3892255"/>
            <a:ext cx="1650889" cy="144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3408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1613" y="-3407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05321" y="-3408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33%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8541" y="64292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52228"/>
          <a:stretch/>
        </p:blipFill>
        <p:spPr>
          <a:xfrm>
            <a:off x="226899" y="1012255"/>
            <a:ext cx="1563966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50" y="1012255"/>
            <a:ext cx="196809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944" y="2452255"/>
            <a:ext cx="1868702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4" y="3892255"/>
            <a:ext cx="2026564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667" y="5332255"/>
            <a:ext cx="1903256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419" y="1012255"/>
            <a:ext cx="1155200" cy="144000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831777" y="6429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Reconstruction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499" y="2452255"/>
            <a:ext cx="1179039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4876" y="3892255"/>
            <a:ext cx="1325055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514" y="5332255"/>
            <a:ext cx="1411007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4760" y="4264169"/>
            <a:ext cx="3600000" cy="19208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4760" y="1353078"/>
            <a:ext cx="3600000" cy="191037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1163" y="1588266"/>
            <a:ext cx="1385887" cy="144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3306" y="4504593"/>
            <a:ext cx="14816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9573"/>
          <a:stretch/>
        </p:blipFill>
        <p:spPr>
          <a:xfrm>
            <a:off x="183437" y="3892255"/>
            <a:ext cx="1650889" cy="144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-3408"/>
            <a:ext cx="971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Training</a:t>
            </a:r>
          </a:p>
          <a:p>
            <a:pPr algn="ctr"/>
            <a:r>
              <a:rPr lang="en-US" altLang="zh-TW" dirty="0" smtClean="0">
                <a:solidFill>
                  <a:srgbClr val="00B050"/>
                </a:solidFill>
              </a:rPr>
              <a:t>50%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1613" y="-3407"/>
            <a:ext cx="113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/>
                </a:solidFill>
              </a:rPr>
              <a:t>Validation</a:t>
            </a:r>
          </a:p>
          <a:p>
            <a:pPr algn="ctr"/>
            <a:r>
              <a:rPr lang="en-US" altLang="zh-TW" dirty="0" smtClean="0">
                <a:solidFill>
                  <a:schemeClr val="accent4"/>
                </a:solidFill>
              </a:rPr>
              <a:t>17%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05321" y="-3408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Test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33%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8541" y="64292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4" y="3892255"/>
            <a:ext cx="2026564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667" y="5332255"/>
            <a:ext cx="1903256" cy="144000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831777" y="6429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Reconstruction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876" y="3892255"/>
            <a:ext cx="1325055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514" y="5332255"/>
            <a:ext cx="1411007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760" y="4264169"/>
            <a:ext cx="3600000" cy="192084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r="50357"/>
          <a:stretch/>
        </p:blipFill>
        <p:spPr>
          <a:xfrm>
            <a:off x="10412944" y="4504593"/>
            <a:ext cx="1503606" cy="144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2911" y="1012255"/>
            <a:ext cx="2400768" cy="14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4760" y="1012255"/>
            <a:ext cx="3600000" cy="191953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/>
          <a:srcRect l="50490"/>
          <a:stretch/>
        </p:blipFill>
        <p:spPr>
          <a:xfrm>
            <a:off x="10412944" y="1252020"/>
            <a:ext cx="149958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6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1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328" y="600634"/>
            <a:ext cx="2114237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893" y="3731419"/>
            <a:ext cx="2473109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89" y="3249281"/>
            <a:ext cx="2849032" cy="28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2183349" y="4100975"/>
                <a:ext cx="3696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349" y="4100975"/>
                <a:ext cx="36965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974245" y="3947599"/>
                <a:ext cx="368755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45" y="3947599"/>
                <a:ext cx="368755" cy="2918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1787023" y="5328166"/>
                <a:ext cx="3963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23" y="5328166"/>
                <a:ext cx="39632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1787023" y="3454420"/>
                <a:ext cx="368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23" y="3454420"/>
                <a:ext cx="36804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3589275" y="3369025"/>
                <a:ext cx="380873" cy="2918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75" y="3369025"/>
                <a:ext cx="380873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1294963" y="5891419"/>
                <a:ext cx="39472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63" y="5891419"/>
                <a:ext cx="3947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7694002" y="4504615"/>
                <a:ext cx="2217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(3D density map)</a:t>
                </a:r>
                <a:endParaRPr lang="zh-TW" altLang="en-US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02" y="4504615"/>
                <a:ext cx="2217274" cy="369332"/>
              </a:xfrm>
              <a:prstGeom prst="rect">
                <a:avLst/>
              </a:prstGeom>
              <a:blipFill>
                <a:blip r:embed="rId12"/>
                <a:stretch>
                  <a:fillRect t="-9836" r="-164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向下箭號 25"/>
          <p:cNvSpPr/>
          <p:nvPr/>
        </p:nvSpPr>
        <p:spPr>
          <a:xfrm>
            <a:off x="6536255" y="2942705"/>
            <a:ext cx="242612" cy="511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 flipH="1">
            <a:off x="2974245" y="4689281"/>
            <a:ext cx="2560534" cy="125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4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err="1"/>
                  <a:t>Cryo</a:t>
                </a:r>
                <a:r>
                  <a:rPr lang="en-US" altLang="zh-TW" dirty="0"/>
                  <a:t>-EM </a:t>
                </a:r>
                <a:r>
                  <a:rPr lang="en-US" altLang="zh-TW" dirty="0" smtClean="0"/>
                  <a:t>Model</a:t>
                </a:r>
                <a:br>
                  <a:rPr lang="en-US" altLang="zh-TW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r>
                  <a:rPr lang="zh-TW" altLang="en-US" b="1" dirty="0"/>
                  <a:t/>
                </a:r>
                <a:br>
                  <a:rPr lang="zh-TW" altLang="en-US" b="1" dirty="0"/>
                </a:b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8" t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40576" y="2160589"/>
                <a:ext cx="4480560" cy="38807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: a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cryo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-EM measurement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(a projection)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:the unknown 3D density map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: the projection along the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0576" y="2160589"/>
                <a:ext cx="4480560" cy="3880772"/>
              </a:xfrm>
              <a:blipFill>
                <a:blip r:embed="rId3"/>
                <a:stretch>
                  <a:fillRect l="-272" t="-7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921137" y="2160589"/>
                <a:ext cx="4884050" cy="3880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dirty="0" smtClean="0"/>
                  <a:t>: a shift of the projection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zh-TW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altLang="zh-TW" dirty="0" smtClean="0"/>
                  <a:t>: the microscope point-spread function (PSF) with parameters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𝑎𝑠𝑡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: defocus-major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: defocus-minor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𝑎𝑠𝑡</m:t>
                        </m:r>
                      </m:sub>
                    </m:sSub>
                  </m:oMath>
                </a14:m>
                <a:r>
                  <a:rPr lang="en-US" altLang="zh-TW" dirty="0" smtClean="0"/>
                  <a:t>: the angle of astigmatism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dirty="0" smtClean="0"/>
                  <a:t>: noise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21137" y="2160589"/>
                <a:ext cx="4884050" cy="3880773"/>
              </a:xfrm>
              <a:blipFill>
                <a:blip r:embed="rId4"/>
                <a:stretch>
                  <a:fillRect l="-250" t="-785" r="-3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60" y="4152020"/>
            <a:ext cx="2691334" cy="27059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5187" y="852747"/>
            <a:ext cx="2359158" cy="54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19745" y="3815542"/>
            <a:ext cx="623455" cy="28543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11680" y="6109854"/>
            <a:ext cx="232756" cy="2161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244436" y="5087389"/>
            <a:ext cx="187036" cy="1828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787236" y="3815542"/>
            <a:ext cx="324196" cy="285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133898" y="5195455"/>
            <a:ext cx="191192" cy="2244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6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標題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r>
                  <a:rPr lang="en-US" altLang="zh-TW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TW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: a shift of the projection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標題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05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1"/>
          <p:cNvSpPr txBox="1">
            <a:spLocks/>
          </p:cNvSpPr>
          <p:nvPr/>
        </p:nvSpPr>
        <p:spPr>
          <a:xfrm>
            <a:off x="677334" y="18825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/>
              <a:t>Cryo</a:t>
            </a:r>
            <a:r>
              <a:rPr lang="en-US" altLang="zh-TW" dirty="0"/>
              <a:t>-EM </a:t>
            </a:r>
            <a:r>
              <a:rPr lang="en-US" altLang="zh-TW" dirty="0" smtClean="0"/>
              <a:t>Model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88488"/>
            <a:ext cx="1887326" cy="432000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2205318" y="3092824"/>
            <a:ext cx="1371600" cy="179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126" y="2116064"/>
            <a:ext cx="4288202" cy="4320000"/>
          </a:xfrm>
          <a:prstGeom prst="rect">
            <a:avLst/>
          </a:prstGeom>
        </p:spPr>
      </p:pic>
      <p:cxnSp>
        <p:nvCxnSpPr>
          <p:cNvPr id="15" name="直線單箭頭接點 14"/>
          <p:cNvCxnSpPr/>
          <p:nvPr/>
        </p:nvCxnSpPr>
        <p:spPr>
          <a:xfrm flipV="1">
            <a:off x="1739153" y="3299013"/>
            <a:ext cx="2268071" cy="2779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036651" y="645579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圈選出來的</a:t>
            </a:r>
            <a:r>
              <a:rPr lang="en-US" altLang="zh-TW" dirty="0" smtClean="0"/>
              <a:t>particle</a:t>
            </a:r>
            <a:r>
              <a:rPr lang="zh-TW" altLang="en-US" dirty="0" smtClean="0"/>
              <a:t>不見得在正中間</a:t>
            </a:r>
            <a:endParaRPr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987" y="710080"/>
            <a:ext cx="2638425" cy="611505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8281987" y="3407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5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標題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485714"/>
                <a:ext cx="10447866" cy="1826581"/>
              </a:xfrm>
            </p:spPr>
            <p:txBody>
              <a:bodyPr/>
              <a:lstStyle/>
              <a:p>
                <a:r>
                  <a:rPr lang="en-US" altLang="zh-TW" dirty="0" smtClean="0"/>
                  <a:t>To reconstruct </a:t>
                </a:r>
                <a14:m>
                  <m:oMath xmlns:m="http://schemas.openxmlformats.org/officeDocument/2006/math">
                    <m:r>
                      <a:rPr lang="en-US" altLang="zh-TW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TW" dirty="0" smtClean="0"/>
                  <a:t> from a set of projections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acquired along unknown </a:t>
                </a:r>
                <a:r>
                  <a:rPr lang="en-US" altLang="zh-TW" dirty="0" smtClean="0">
                    <a:solidFill>
                      <a:srgbClr val="00B0F0"/>
                    </a:solidFill>
                  </a:rPr>
                  <a:t>orientations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485714"/>
                <a:ext cx="10447866" cy="1826581"/>
              </a:xfrm>
              <a:blipFill>
                <a:blip r:embed="rId2"/>
                <a:stretch>
                  <a:fillRect l="-2042" b="-147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標題 1"/>
              <p:cNvSpPr txBox="1">
                <a:spLocks/>
              </p:cNvSpPr>
              <p:nvPr/>
            </p:nvSpPr>
            <p:spPr>
              <a:xfrm>
                <a:off x="1080746" y="1164914"/>
                <a:ext cx="8596668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kern="1200" cap="none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altLang="zh-TW" dirty="0" smtClean="0"/>
                  <a:t>Cryo</a:t>
                </a:r>
                <a:r>
                  <a:rPr lang="en-US" altLang="zh-TW" dirty="0"/>
                  <a:t>-EM </a:t>
                </a:r>
                <a:r>
                  <a:rPr lang="en-US" altLang="zh-TW" dirty="0" smtClean="0"/>
                  <a:t>Model</a:t>
                </a:r>
                <a:br>
                  <a:rPr lang="en-US" altLang="zh-TW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r>
                  <a:rPr lang="zh-TW" altLang="en-US" b="1" dirty="0"/>
                  <a:t/>
                </a:r>
                <a:br>
                  <a:rPr lang="zh-TW" altLang="en-US" b="1" dirty="0"/>
                </a:br>
                <a:endParaRPr lang="zh-TW" altLang="en-US" dirty="0"/>
              </a:p>
            </p:txBody>
          </p:sp>
        </mc:Choice>
        <mc:Fallback>
          <p:sp>
            <p:nvSpPr>
              <p:cNvPr id="6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46" y="1164914"/>
                <a:ext cx="8596668" cy="1320800"/>
              </a:xfrm>
              <a:prstGeom prst="rect">
                <a:avLst/>
              </a:prstGeom>
              <a:blipFill>
                <a:blip r:embed="rId3"/>
                <a:stretch>
                  <a:fillRect l="-2481" t="-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8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單箭頭接點 6"/>
          <p:cNvCxnSpPr/>
          <p:nvPr/>
        </p:nvCxnSpPr>
        <p:spPr>
          <a:xfrm>
            <a:off x="3090902" y="1550894"/>
            <a:ext cx="546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646713" y="1352990"/>
                <a:ext cx="1992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713" y="1352990"/>
                <a:ext cx="1992404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4184595" y="1722322"/>
                <a:ext cx="5601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[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(parameterizing the 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b="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[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(parameterizing the circle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dirty="0" smtClean="0"/>
                  <a:t>)</a:t>
                </a:r>
                <a:endParaRPr lang="en-US" altLang="zh-TW" dirty="0" smtClean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95" y="1722322"/>
                <a:ext cx="5601213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>
            <a:off x="3872753" y="2368653"/>
            <a:ext cx="0" cy="253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3646713" y="4975004"/>
                <a:ext cx="3932295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TW" altLang="en-US" b="1" dirty="0" smtClean="0"/>
                  <a:t> </a:t>
                </a:r>
                <a:r>
                  <a:rPr lang="en-US" altLang="zh-TW" dirty="0" smtClean="0"/>
                  <a:t>: unit quaternions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713" y="4975004"/>
                <a:ext cx="3932295" cy="669992"/>
              </a:xfrm>
              <a:prstGeom prst="rect">
                <a:avLst/>
              </a:prstGeom>
              <a:blipFill>
                <a:blip r:embed="rId4"/>
                <a:stretch>
                  <a:fillRect t="-4545" r="-930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9412" t="4124" r="4967" b="4912"/>
          <a:stretch/>
        </p:blipFill>
        <p:spPr>
          <a:xfrm>
            <a:off x="0" y="0"/>
            <a:ext cx="3090902" cy="310178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204" y="17292"/>
            <a:ext cx="1790258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62000"/>
            <a:ext cx="3195737" cy="3096000"/>
          </a:xfrm>
          <a:prstGeom prst="rect">
            <a:avLst/>
          </a:prstGeom>
        </p:spPr>
      </p:pic>
      <p:cxnSp>
        <p:nvCxnSpPr>
          <p:cNvPr id="19" name="直線單箭頭接點 18"/>
          <p:cNvCxnSpPr>
            <a:stCxn id="13" idx="1"/>
            <a:endCxn id="16" idx="3"/>
          </p:cNvCxnSpPr>
          <p:nvPr/>
        </p:nvCxnSpPr>
        <p:spPr>
          <a:xfrm flipH="1">
            <a:off x="3195737" y="5310000"/>
            <a:ext cx="450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378047" y="3152990"/>
            <a:ext cx="459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ambria Math" panose="02040503050406030204" pitchFamily="18" charset="0"/>
              </a:rPr>
              <a:t>The distance between two orientations (rad)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872284" y="3615637"/>
                <a:ext cx="3029484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84" y="3615637"/>
                <a:ext cx="3029484" cy="411395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之間的關係</m:t>
                    </m:r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標題 1"/>
              <p:cNvSpPr txBox="1">
                <a:spLocks/>
              </p:cNvSpPr>
              <p:nvPr/>
            </p:nvSpPr>
            <p:spPr>
              <a:xfrm>
                <a:off x="1080746" y="1164914"/>
                <a:ext cx="8596668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kern="1200" cap="none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altLang="zh-TW" dirty="0" smtClean="0"/>
                  <a:t>Cryo</a:t>
                </a:r>
                <a:r>
                  <a:rPr lang="en-US" altLang="zh-TW" dirty="0"/>
                  <a:t>-EM </a:t>
                </a:r>
                <a:r>
                  <a:rPr lang="en-US" altLang="zh-TW" dirty="0" smtClean="0"/>
                  <a:t>Model</a:t>
                </a:r>
                <a:br>
                  <a:rPr lang="en-US" altLang="zh-TW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r>
                  <a:rPr lang="zh-TW" altLang="en-US" b="1" dirty="0"/>
                  <a:t/>
                </a:r>
                <a:br>
                  <a:rPr lang="zh-TW" altLang="en-US" b="1" dirty="0"/>
                </a:br>
                <a:endParaRPr lang="zh-TW" altLang="en-US" dirty="0"/>
              </a:p>
            </p:txBody>
          </p:sp>
        </mc:Choice>
        <mc:Fallback>
          <p:sp>
            <p:nvSpPr>
              <p:cNvPr id="5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46" y="1164914"/>
                <a:ext cx="8596668" cy="1320800"/>
              </a:xfrm>
              <a:prstGeom prst="rect">
                <a:avLst/>
              </a:prstGeom>
              <a:blipFill>
                <a:blip r:embed="rId3"/>
                <a:stretch>
                  <a:fillRect l="-2481" t="-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45" y="391270"/>
            <a:ext cx="3195737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 </a:t>
            </a:r>
            <a:r>
              <a:rPr lang="en-US" altLang="zh-TW" dirty="0" smtClean="0">
                <a:solidFill>
                  <a:schemeClr val="tx1"/>
                </a:solidFill>
              </a:rPr>
              <a:t>– 5000 projections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73" y="2157059"/>
            <a:ext cx="3897458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05" y="1329318"/>
            <a:ext cx="3786076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43" y="3129318"/>
            <a:ext cx="3645199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629" y="5030788"/>
            <a:ext cx="4836226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64" y="4183718"/>
            <a:ext cx="4092276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677334" y="1478675"/>
                <a:ext cx="1639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 smtClean="0"/>
                  <a:t>-galactosidase</a:t>
                </a:r>
              </a:p>
              <a:p>
                <a:pPr algn="ctr"/>
                <a:r>
                  <a:rPr lang="en-US" altLang="zh-TW" dirty="0" smtClean="0"/>
                  <a:t>D2 symmetry</a:t>
                </a:r>
                <a:endParaRPr lang="zh-TW" altLang="en-US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1478675"/>
                <a:ext cx="1639167" cy="646331"/>
              </a:xfrm>
              <a:prstGeom prst="rect">
                <a:avLst/>
              </a:prstGeom>
              <a:blipFill>
                <a:blip r:embed="rId7"/>
                <a:stretch>
                  <a:fillRect l="-1115" t="-5660" r="-2974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392213" y="1478675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Lambda excision HJ intermediate</a:t>
            </a:r>
          </a:p>
          <a:p>
            <a:pPr algn="ctr"/>
            <a:r>
              <a:rPr lang="en-US" altLang="zh-TW" dirty="0" smtClean="0"/>
              <a:t>C1 symmetry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468260" y="110934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916740" y="81833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Orientations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686705" y="1294009"/>
            <a:ext cx="1893037" cy="183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847147" y="2157059"/>
            <a:ext cx="1893037" cy="183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13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5433</TotalTime>
  <Words>233</Words>
  <Application>Microsoft Office PowerPoint</Application>
  <PresentationFormat>寬螢幕</PresentationFormat>
  <Paragraphs>189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標楷體</vt:lpstr>
      <vt:lpstr>Arial</vt:lpstr>
      <vt:lpstr>Cambria Math</vt:lpstr>
      <vt:lpstr>Times New Roman</vt:lpstr>
      <vt:lpstr>Wingdings 3</vt:lpstr>
      <vt:lpstr>多面向</vt:lpstr>
      <vt:lpstr>Learning to recover orientations  from projections  in Single-Particle Cryo-EM</vt:lpstr>
      <vt:lpstr>PowerPoint 簡報</vt:lpstr>
      <vt:lpstr>Cryo-EM Model</vt:lpstr>
      <vt:lpstr>Cryo-EM Model p_i=C_φ S_(t_i ) P_(θ_i ) x+n </vt:lpstr>
      <vt:lpstr>p_i=C_φ S_(t_i ) P_(θ_i ) x+n S_(t_i ): a shift of the projection by t_i</vt:lpstr>
      <vt:lpstr>To reconstruct x from a set of projections {p_i }_(i=1)^P acquired along unknown orientations.</vt:lpstr>
      <vt:lpstr>PowerPoint 簡報</vt:lpstr>
      <vt:lpstr>d_p (p_i,p_j )與d_q (q_i,q_j )之間的關係?</vt:lpstr>
      <vt:lpstr>Simulation – 5000 projections</vt:lpstr>
      <vt:lpstr>d_p (p_i,p_j )與d_q (q_i,q_j )之間的關係?</vt:lpstr>
      <vt:lpstr>PowerPoint 簡報</vt:lpstr>
      <vt:lpstr>PowerPoint 簡報</vt:lpstr>
      <vt:lpstr>PowerPoint 簡報</vt:lpstr>
      <vt:lpstr>PowerPoint 簡報</vt:lpstr>
      <vt:lpstr>Evaluation </vt:lpstr>
      <vt:lpstr>Evaluation </vt:lpstr>
      <vt:lpstr>如果d_p (p_i,p_j )不用Euclidean distance  還可以怎麼得到d ̂_p (p_i,p_j )?</vt:lpstr>
      <vt:lpstr>SiameseNN</vt:lpstr>
      <vt:lpstr>SiameseNN</vt:lpstr>
      <vt:lpstr>SiameseNN</vt:lpstr>
      <vt:lpstr>SiameseNN</vt:lpstr>
      <vt:lpstr>SiameseNN</vt:lpstr>
      <vt:lpstr>Experiments</vt:lpstr>
      <vt:lpstr>PowerPoint 簡報</vt:lpstr>
      <vt:lpstr>PowerPoint 簡報</vt:lpstr>
      <vt:lpstr>PowerPoint 簡報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recover orientations  from projections  in Single-Particle Cryo-EM</dc:title>
  <dc:creator>moonsita</dc:creator>
  <cp:lastModifiedBy>moonsita</cp:lastModifiedBy>
  <cp:revision>42</cp:revision>
  <dcterms:created xsi:type="dcterms:W3CDTF">2021-09-02T07:38:59Z</dcterms:created>
  <dcterms:modified xsi:type="dcterms:W3CDTF">2021-09-06T02:12:34Z</dcterms:modified>
</cp:coreProperties>
</file>